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6" r:id="rId5"/>
    <p:sldId id="268" r:id="rId6"/>
    <p:sldId id="259" r:id="rId7"/>
    <p:sldId id="261" r:id="rId8"/>
    <p:sldId id="262" r:id="rId9"/>
    <p:sldId id="270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Fira Sans" panose="020F0502020204030204" pitchFamily="34" charset="0"/>
      <p:regular r:id="rId15"/>
      <p:bold r:id="rId16"/>
      <p:italic r:id="rId17"/>
      <p:boldItalic r:id="rId18"/>
    </p:embeddedFont>
    <p:embeddedFont>
      <p:font typeface="Inconsolata Bold" panose="020F0502020204030204" pitchFamily="2" charset="0"/>
      <p:bold r:id="rId19"/>
    </p:embeddedFont>
    <p:embeddedFont>
      <p:font typeface="Inconsolata Light" panose="020F0502020204030204" pitchFamily="2" charset="0"/>
      <p:regular r:id="rId2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CAF"/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3B51A-D4ED-471E-B349-A903515293BC}" v="22" dt="2025-11-30T11:53:19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10"/>
  </p:normalViewPr>
  <p:slideViewPr>
    <p:cSldViewPr snapToGrid="0" snapToObjects="1">
      <p:cViewPr>
        <p:scale>
          <a:sx n="51" d="100"/>
          <a:sy n="51" d="100"/>
        </p:scale>
        <p:origin x="6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19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C81F7-BC66-C710-3DAB-D23BB77EC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6D451-86A2-FAAA-0755-670F12188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CF9EA-023F-4FB9-DAC5-1F1CBF245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8EB93-8775-B184-1EDF-A98A14F4F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4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154" y="193396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Comparaison de la charge physique en patinage artistique et danse sur glace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Une analyse biomécanique comparative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utilisant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un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accéléromètre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pour mesurer l'intensité des mouvements et comprendre les différences entre deux disciplines du patinage.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66F0E-FE3F-E4FE-E762-5B053AD06B19}"/>
              </a:ext>
            </a:extLst>
          </p:cNvPr>
          <p:cNvSpPr/>
          <p:nvPr/>
        </p:nvSpPr>
        <p:spPr>
          <a:xfrm>
            <a:off x="12598924" y="7645138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C2CDE6BB-CB32-AE4E-0FF1-61E7E11522F7}"/>
              </a:ext>
            </a:extLst>
          </p:cNvPr>
          <p:cNvSpPr/>
          <p:nvPr/>
        </p:nvSpPr>
        <p:spPr>
          <a:xfrm>
            <a:off x="5532330" y="7868335"/>
            <a:ext cx="9098070" cy="356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Lakshana Chandra Mohan, Louis FRATY, Carla MOLINIE, Chloé PLANE                  M2 SNS IDS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EE6BC2-AEBB-BBC9-D080-70D564A2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544" y="280100"/>
            <a:ext cx="1266447" cy="1264923"/>
          </a:xfrm>
          <a:prstGeom prst="rect">
            <a:avLst/>
          </a:prstGeom>
        </p:spPr>
      </p:pic>
      <p:pic>
        <p:nvPicPr>
          <p:cNvPr id="8" name="Image 7" descr="Une image contenant personne, art, noir et blanc&#10;&#10;Description générée automatiquement avec une confiance moyenne">
            <a:extLst>
              <a:ext uri="{FF2B5EF4-FFF2-40B4-BE49-F238E27FC236}">
                <a16:creationId xmlns:a16="http://schemas.microsoft.com/office/drawing/2014/main" id="{E64C6279-3B95-0DC3-3D89-A0215E8FB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3678" y="0"/>
            <a:ext cx="608007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6020" y="604718"/>
            <a:ext cx="5497592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Synthèse comparative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6020" y="1621631"/>
            <a:ext cx="7604760" cy="3067645"/>
          </a:xfrm>
          <a:prstGeom prst="roundRect">
            <a:avLst>
              <a:gd name="adj" fmla="val 4769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40" y="1621631"/>
            <a:ext cx="121920" cy="30676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97729" y="1871901"/>
            <a:ext cx="3298508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Patinage artistique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6597729" y="2416016"/>
            <a:ext cx="7012781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Caractéristiques 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Intensités élevées, pics </a:t>
            </a:r>
            <a:r>
              <a:rPr lang="en-US" sz="170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d'accélération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marqués, forte variabilité, fréquences rapides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597729" y="3251597"/>
            <a:ext cx="7012781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Profil 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Discipline exigeante mécaniquement avec risque de blessure supérieur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597729" y="4087178"/>
            <a:ext cx="7012781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Exigences 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Puissance explosive, résistance aux impacts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256020" y="4909066"/>
            <a:ext cx="7604760" cy="2715816"/>
          </a:xfrm>
          <a:prstGeom prst="roundRect">
            <a:avLst>
              <a:gd name="adj" fmla="val 5387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40" y="4909066"/>
            <a:ext cx="121920" cy="271581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97729" y="5159335"/>
            <a:ext cx="3298508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Danse sur glace</a:t>
            </a:r>
            <a:endParaRPr lang="en-US" sz="2550" dirty="0"/>
          </a:p>
        </p:txBody>
      </p:sp>
      <p:sp>
        <p:nvSpPr>
          <p:cNvPr id="13" name="Text 8"/>
          <p:cNvSpPr/>
          <p:nvPr/>
        </p:nvSpPr>
        <p:spPr>
          <a:xfrm>
            <a:off x="6597729" y="5703451"/>
            <a:ext cx="7012781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Caractéristiques 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Activité continue et modérée, pics </a:t>
            </a:r>
            <a:r>
              <a:rPr lang="en-US" sz="170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rares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sollicitation régulière, basses fréquences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6597729" y="6539032"/>
            <a:ext cx="7012781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Profil 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Discipline technique orientée contrôle et synchronisation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6597729" y="7022783"/>
            <a:ext cx="7012781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Exigences :</a:t>
            </a: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Endurance, précision posturale, fluidité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1A9E1C-D717-5899-8F9A-ACD4BF749564}"/>
              </a:ext>
            </a:extLst>
          </p:cNvPr>
          <p:cNvSpPr/>
          <p:nvPr/>
        </p:nvSpPr>
        <p:spPr>
          <a:xfrm>
            <a:off x="12598924" y="7645138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B25028-E9E1-9E5B-0D9B-98B083C6B7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909" b="15651"/>
          <a:stretch/>
        </p:blipFill>
        <p:spPr>
          <a:xfrm>
            <a:off x="1410783" y="16306"/>
            <a:ext cx="3199678" cy="4123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20C52-AD73-2B8E-8CBB-41760EC11D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20" t="4017" r="25541" b="15551"/>
          <a:stretch/>
        </p:blipFill>
        <p:spPr>
          <a:xfrm>
            <a:off x="1410783" y="4139690"/>
            <a:ext cx="3199678" cy="4142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8240"/>
            <a:ext cx="6236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Applications pratiques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27064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461980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Optimisation de l'entraînement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4306729"/>
            <a:ext cx="319468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Adapter les programmes de préparation physique en fonction des profils d'accélération spécifiques à chaque discipline.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327064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3461980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Prévention des blessures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4306729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Identifier les zones à risque et développer des protocoles de protection ciblés pour réduire l'incidence des traumatismes.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327064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3461980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Évaluation de la charge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4306729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Quantifier objectivement la charge physique pour ajuster l'intensité des séances et optimiser la récupération.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809CF3-5FEB-76E7-583F-D5E1DE49150E}"/>
              </a:ext>
            </a:extLst>
          </p:cNvPr>
          <p:cNvSpPr/>
          <p:nvPr/>
        </p:nvSpPr>
        <p:spPr>
          <a:xfrm>
            <a:off x="12598924" y="7645138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0093" y="596979"/>
            <a:ext cx="7663815" cy="132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400"/>
              </a:lnSpc>
              <a:buNone/>
            </a:pPr>
            <a:r>
              <a:rPr lang="en-US" sz="8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Conclusion</a:t>
            </a:r>
            <a:endParaRPr lang="en-US" sz="8300" dirty="0"/>
          </a:p>
        </p:txBody>
      </p:sp>
      <p:sp>
        <p:nvSpPr>
          <p:cNvPr id="4" name="Text 1"/>
          <p:cNvSpPr/>
          <p:nvPr/>
        </p:nvSpPr>
        <p:spPr>
          <a:xfrm>
            <a:off x="740093" y="2235875"/>
            <a:ext cx="7663815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Notre analyse confirme que </a:t>
            </a: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 patinage artistique et la danse sur glace mobilisent le corps de manière fondamentalement différente</a:t>
            </a: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L'étude des accélérations via capteurs inertiels s'avère être un outil pertinent et objectif pour :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3" y="3942993"/>
            <a:ext cx="105728" cy="1057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7275" y="3826788"/>
            <a:ext cx="7346633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Comprendre et quantifier la charge physique réelle imposée aux athlètes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3" y="4704159"/>
            <a:ext cx="105728" cy="1057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7275" y="4587954"/>
            <a:ext cx="7346633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Adapter les programmes d'entraînement aux exigences biomécaniques spécifiques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3" y="5803583"/>
            <a:ext cx="105728" cy="10572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57275" y="5687378"/>
            <a:ext cx="7346633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Améliorer la prévention des blessures par une approche scientifique et individualisée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1057275" y="6918960"/>
            <a:ext cx="3804761" cy="39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Merci de votre attention</a:t>
            </a:r>
            <a:endParaRPr lang="en-US" sz="2450" dirty="0"/>
          </a:p>
        </p:txBody>
      </p:sp>
      <p:sp>
        <p:nvSpPr>
          <p:cNvPr id="12" name="Shape 6"/>
          <p:cNvSpPr/>
          <p:nvPr/>
        </p:nvSpPr>
        <p:spPr>
          <a:xfrm>
            <a:off x="740093" y="6601778"/>
            <a:ext cx="22860" cy="1030843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Image 13" descr="Une image contenant Faire du patin à glace, noir et blanc, patinoire, Patin à glace&#10;&#10;Description générée automatiquement">
            <a:extLst>
              <a:ext uri="{FF2B5EF4-FFF2-40B4-BE49-F238E27FC236}">
                <a16:creationId xmlns:a16="http://schemas.microsoft.com/office/drawing/2014/main" id="{F5E1C3FD-8FE5-6B50-7BEF-D67481907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65" b="11109"/>
          <a:stretch/>
        </p:blipFill>
        <p:spPr>
          <a:xfrm>
            <a:off x="9826616" y="-21076"/>
            <a:ext cx="4803784" cy="82717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53445" y="1515129"/>
            <a:ext cx="3710476" cy="3209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Contexte</a:t>
            </a:r>
            <a:r>
              <a:rPr lang="en-US" sz="5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et </a:t>
            </a:r>
          </a:p>
          <a:p>
            <a:pPr marL="0" indent="0" algn="just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objectifs</a:t>
            </a:r>
            <a:r>
              <a:rPr lang="en-US" sz="5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de </a:t>
            </a:r>
          </a:p>
          <a:p>
            <a:pPr marL="0" indent="0" algn="just">
              <a:lnSpc>
                <a:spcPts val="5550"/>
              </a:lnSpc>
              <a:buNone/>
            </a:pPr>
            <a:r>
              <a:rPr lang="en-US" sz="540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l'étude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499943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Méthodologie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65154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Utilisation d'un capteur inertiel placé au poignet pour enregistrer les données d'accélération lors d'une séance complète de patinage artistique et d'une session de danse sur glace 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99434"/>
            <a:ext cx="37417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Questions de recherche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599521" y="56515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Comment la nature des mouvements diffère entre les disciplines 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6456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Quelles implications sur la charge physique ?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68988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Quels risques de blessures associés ?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8849F-0FC0-28DE-7F43-542236A60DFB}"/>
              </a:ext>
            </a:extLst>
          </p:cNvPr>
          <p:cNvSpPr/>
          <p:nvPr/>
        </p:nvSpPr>
        <p:spPr>
          <a:xfrm>
            <a:off x="12598924" y="7645138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pic>
        <p:nvPicPr>
          <p:cNvPr id="12" name="Image 11" descr="Une image contenant Accessoire de mode, sangle, boucle, ceinture&#10;&#10;Description générée automatiquement">
            <a:extLst>
              <a:ext uri="{FF2B5EF4-FFF2-40B4-BE49-F238E27FC236}">
                <a16:creationId xmlns:a16="http://schemas.microsoft.com/office/drawing/2014/main" id="{D10BDC3B-5B6C-259A-7166-F13760A8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555" y="897628"/>
            <a:ext cx="6502400" cy="3041476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5D5F296-EDDA-49B7-1F0C-D22DB3BBFAF0}"/>
              </a:ext>
            </a:extLst>
          </p:cNvPr>
          <p:cNvCxnSpPr/>
          <p:nvPr/>
        </p:nvCxnSpPr>
        <p:spPr>
          <a:xfrm>
            <a:off x="5994400" y="159414"/>
            <a:ext cx="0" cy="4564986"/>
          </a:xfrm>
          <a:prstGeom prst="line">
            <a:avLst/>
          </a:prstGeom>
          <a:ln w="76200">
            <a:solidFill>
              <a:srgbClr val="F94CA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798"/>
            <a:ext cx="9355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Traitement et analyse des données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720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2250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936558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Nettoyage des fichiers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42697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Structuration et découpage des données brutes incluant horodatage et axes d'accélération.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40720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762250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93655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Calcul de l'accélération totale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781306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Application de la norme vectorielle pour mesurer l'intensité réelle du mouvement indépendamment de l'orientation du capteur.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40720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Inconsolata Light" pitchFamily="34" charset="0"/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784872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936558"/>
            <a:ext cx="3967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Génération de visualisations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42697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Création de séries temporelles, histogrammes, analyse des pics et spectres fréquentiels.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635347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4A022B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971818"/>
            <a:ext cx="283488" cy="22681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941576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Formule clé :</a:t>
            </a: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L'accélération totale est calculée comme atot = √(ax² + ay² + az²), permettant une mesure objective indépendante de la posture du patineur.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2A2928-1F99-5694-694F-488B2758E39D}"/>
              </a:ext>
            </a:extLst>
          </p:cNvPr>
          <p:cNvSpPr/>
          <p:nvPr/>
        </p:nvSpPr>
        <p:spPr>
          <a:xfrm>
            <a:off x="12598924" y="7649851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C9B3EA-3357-555B-1AFF-304CE9DA7D09}"/>
              </a:ext>
            </a:extLst>
          </p:cNvPr>
          <p:cNvSpPr/>
          <p:nvPr/>
        </p:nvSpPr>
        <p:spPr>
          <a:xfrm>
            <a:off x="12598924" y="7645138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D34D1-9C04-5046-5F30-B26F34A9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3" y="144056"/>
            <a:ext cx="8828535" cy="3772227"/>
          </a:xfrm>
          <a:prstGeom prst="rect">
            <a:avLst/>
          </a:prstGeom>
        </p:spPr>
      </p:pic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FDDFBF9F-5E54-ED61-672B-0AC87E963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655502" y="2086116"/>
            <a:ext cx="167319" cy="4209939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3D78076A-1450-4543-8601-D1E9DA01277E}"/>
              </a:ext>
            </a:extLst>
          </p:cNvPr>
          <p:cNvSpPr/>
          <p:nvPr/>
        </p:nvSpPr>
        <p:spPr>
          <a:xfrm>
            <a:off x="9352533" y="9452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L’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accélération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atteint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14g</a:t>
            </a:r>
            <a:endParaRPr lang="en-US" sz="175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9B971798-ED93-ED0D-272A-1CF96C84655D}"/>
              </a:ext>
            </a:extLst>
          </p:cNvPr>
          <p:cNvSpPr/>
          <p:nvPr/>
        </p:nvSpPr>
        <p:spPr>
          <a:xfrm>
            <a:off x="10281447" y="138388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3A543D9E-F4AA-F2A8-D9B7-6C971ED2A2B9}"/>
              </a:ext>
            </a:extLst>
          </p:cNvPr>
          <p:cNvSpPr/>
          <p:nvPr/>
        </p:nvSpPr>
        <p:spPr>
          <a:xfrm>
            <a:off x="9352532" y="1703370"/>
            <a:ext cx="3501509" cy="113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Très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grande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variabilité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pics frequents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et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irréguliers</a:t>
            </a:r>
            <a:endParaRPr lang="en-US" sz="175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2EF91485-80AD-BD64-1E79-E80E90D2598C}"/>
              </a:ext>
            </a:extLst>
          </p:cNvPr>
          <p:cNvSpPr/>
          <p:nvPr/>
        </p:nvSpPr>
        <p:spPr>
          <a:xfrm>
            <a:off x="9352533" y="51548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Pic beaucoup plus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faible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(8g)</a:t>
            </a:r>
            <a:endParaRPr lang="en-US" sz="17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0359A0D4-C984-B701-8387-2794C6FB1FB8}"/>
              </a:ext>
            </a:extLst>
          </p:cNvPr>
          <p:cNvSpPr/>
          <p:nvPr/>
        </p:nvSpPr>
        <p:spPr>
          <a:xfrm>
            <a:off x="9352533" y="5973817"/>
            <a:ext cx="5202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Pics +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espacés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et – extremes, avec des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périodes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plus stables entre chacun </a:t>
            </a:r>
            <a:endParaRPr lang="en-US" sz="175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948AD5-E091-C53F-B060-CB7DECDC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374" r="10214"/>
          <a:stretch>
            <a:fillRect/>
          </a:stretch>
        </p:blipFill>
        <p:spPr>
          <a:xfrm>
            <a:off x="134163" y="4235767"/>
            <a:ext cx="8828536" cy="37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B95CA-5DDD-E4AE-1B2B-9152EE0ED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D325B44-84D7-9E02-D032-C1B560983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84C020B-78A7-6AC6-D5C5-3E14DDDCEFA7}"/>
              </a:ext>
            </a:extLst>
          </p:cNvPr>
          <p:cNvSpPr/>
          <p:nvPr/>
        </p:nvSpPr>
        <p:spPr>
          <a:xfrm>
            <a:off x="793790" y="3501033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Distribution des accélérations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D488585-64F6-7D4C-ADCB-FAFA13CB5209}"/>
              </a:ext>
            </a:extLst>
          </p:cNvPr>
          <p:cNvSpPr/>
          <p:nvPr/>
        </p:nvSpPr>
        <p:spPr>
          <a:xfrm>
            <a:off x="793790" y="4549973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3173864-8D1B-C689-E3DA-6A60CFB5C546}"/>
              </a:ext>
            </a:extLst>
          </p:cNvPr>
          <p:cNvSpPr/>
          <p:nvPr/>
        </p:nvSpPr>
        <p:spPr>
          <a:xfrm>
            <a:off x="1020604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Patinage artistique</a:t>
            </a:r>
            <a:endParaRPr lang="en-US" sz="2200" dirty="0">
              <a:solidFill>
                <a:srgbClr val="F94CAF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A53D4C6-1CBA-B346-D837-52B109B7F878}"/>
              </a:ext>
            </a:extLst>
          </p:cNvPr>
          <p:cNvSpPr/>
          <p:nvPr/>
        </p:nvSpPr>
        <p:spPr>
          <a:xfrm>
            <a:off x="1020604" y="5267206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Distribution étalée avec des valeurs atteignant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14 g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reflétant des mouvements très impactants et une grande variabilité d'intensité.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8CC27568-512B-4476-52B2-1F784776DD3F}"/>
              </a:ext>
            </a:extLst>
          </p:cNvPr>
          <p:cNvSpPr/>
          <p:nvPr/>
        </p:nvSpPr>
        <p:spPr>
          <a:xfrm>
            <a:off x="7428548" y="4549973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86D532D-1A12-72AA-7CCC-EFDE793B81FC}"/>
              </a:ext>
            </a:extLst>
          </p:cNvPr>
          <p:cNvSpPr/>
          <p:nvPr/>
        </p:nvSpPr>
        <p:spPr>
          <a:xfrm>
            <a:off x="7655362" y="4776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Danse sur glace</a:t>
            </a:r>
            <a:endParaRPr lang="en-US" sz="2200" dirty="0">
              <a:solidFill>
                <a:srgbClr val="F94CAF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95405F7-2F57-59D6-2A68-EAB8156A3106}"/>
              </a:ext>
            </a:extLst>
          </p:cNvPr>
          <p:cNvSpPr/>
          <p:nvPr/>
        </p:nvSpPr>
        <p:spPr>
          <a:xfrm>
            <a:off x="7655362" y="5267206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Quasi-totalité des accélérations entre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0,5 et 2 g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avec des valeurs extrêmes rares, caractérisant une activité modérée mais constante.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C7276-86EF-9BBF-26F7-D0AAE229EC37}"/>
              </a:ext>
            </a:extLst>
          </p:cNvPr>
          <p:cNvSpPr/>
          <p:nvPr/>
        </p:nvSpPr>
        <p:spPr>
          <a:xfrm>
            <a:off x="12598924" y="7645138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575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617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Série temporelle : une différence frappante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462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Patinage artistique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29838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Pics très nombreux et élevés (10-14 g)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034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Alternances rapides entre phases calmes et explosives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085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Signature typique : sauts, réceptions, pirouettes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6462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Danse sur glace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42721" y="329838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Accélération stable (&lt; 2 g)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74058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Pics isolés rares (4-8 g)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18278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Phases continues et fluides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620351" y="6223992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 patinage artistique apparaît comme une activité explosive à intensité variable. La danse sur glace est plus régulière, basée sur le glissé et le contrôle.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968841"/>
            <a:ext cx="30480" cy="1599009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36D50C-6C3B-CC8E-DFA0-E6972E673889}"/>
              </a:ext>
            </a:extLst>
          </p:cNvPr>
          <p:cNvSpPr/>
          <p:nvPr/>
        </p:nvSpPr>
        <p:spPr>
          <a:xfrm>
            <a:off x="12598924" y="7649851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pic>
        <p:nvPicPr>
          <p:cNvPr id="16" name="Image 15" descr="Une image contenant sport, Faire du patin à glace, personne, Patinage sur glace&#10;&#10;Description générée automatiquement">
            <a:extLst>
              <a:ext uri="{FF2B5EF4-FFF2-40B4-BE49-F238E27FC236}">
                <a16:creationId xmlns:a16="http://schemas.microsoft.com/office/drawing/2014/main" id="{F5F8A7D9-7ECC-9CB1-0474-D50A4F022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102" y="0"/>
            <a:ext cx="53340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674" y="343853"/>
            <a:ext cx="4844415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Analyse des pics d'accélération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068122" y="1797606"/>
            <a:ext cx="153828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3g</a:t>
            </a:r>
            <a:endParaRPr lang="en-US" sz="2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291" y="1015960"/>
            <a:ext cx="1876068" cy="18760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55620" y="3048238"/>
            <a:ext cx="1563410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Seuil d'intensité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37675" y="3318628"/>
            <a:ext cx="6799302" cy="38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Valeur retenue pour identifier les événements considérés comme intenses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0023753" y="1797606"/>
            <a:ext cx="153828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85%</a:t>
            </a:r>
            <a:endParaRPr lang="en-US" sz="2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922" y="1015960"/>
            <a:ext cx="1876068" cy="18760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11251" y="3048238"/>
            <a:ext cx="1563410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Réduction en danse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393305" y="3318629"/>
            <a:ext cx="6799421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Diminution approximative du nombre de pics intenses par rapport au patinage artistique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61486" y="4524870"/>
            <a:ext cx="5486827" cy="57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Implications biomécaniques</a:t>
            </a:r>
            <a:endParaRPr lang="en-US" sz="3000" dirty="0"/>
          </a:p>
        </p:txBody>
      </p:sp>
      <p:sp>
        <p:nvSpPr>
          <p:cNvPr id="12" name="Text 8"/>
          <p:cNvSpPr/>
          <p:nvPr/>
        </p:nvSpPr>
        <p:spPr>
          <a:xfrm>
            <a:off x="461486" y="5159329"/>
            <a:ext cx="12321505" cy="54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charge mécanique liée aux impacts est considérablement plus importante en patinage artistique,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qui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explique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:</a:t>
            </a:r>
          </a:p>
          <a:p>
            <a:pPr marL="0" indent="0" algn="l">
              <a:lnSpc>
                <a:spcPts val="1550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 algn="l">
              <a:lnSpc>
                <a:spcPts val="1550"/>
              </a:lnSpc>
              <a:buNone/>
            </a:pP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461485" y="6299553"/>
            <a:ext cx="8131016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 risque accru de blessures articulaires et musculaires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61485" y="5867714"/>
            <a:ext cx="8131016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Une fatigue neuromusculaire plus prononcée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61485" y="6729154"/>
            <a:ext cx="8131016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nécessité d'un échauffement prolongé et d'un travail de pliométrie spécifique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8584F-1824-F0F7-F6E9-226BC0D33770}"/>
              </a:ext>
            </a:extLst>
          </p:cNvPr>
          <p:cNvSpPr/>
          <p:nvPr/>
        </p:nvSpPr>
        <p:spPr>
          <a:xfrm>
            <a:off x="12560449" y="7617574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  <p:pic>
        <p:nvPicPr>
          <p:cNvPr id="19" name="Image 18" descr="Une image contenant noir et blanc, Faire du patin à glace, monochrome, noir&#10;&#10;Description générée automatiquement">
            <a:extLst>
              <a:ext uri="{FF2B5EF4-FFF2-40B4-BE49-F238E27FC236}">
                <a16:creationId xmlns:a16="http://schemas.microsoft.com/office/drawing/2014/main" id="{3D185DC1-274B-84C2-9582-1948591705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428" b="9267"/>
          <a:stretch/>
        </p:blipFill>
        <p:spPr>
          <a:xfrm>
            <a:off x="11220221" y="3704729"/>
            <a:ext cx="2680456" cy="37949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94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Analyse fréquentielle : rythmes contrastés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651879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78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Patinage artistique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69112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Spectre riche en hautes fréquences (3-4 Hz) traduisant des mouvements rapides, explosifs et des variations brusques d'accélération.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8463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911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Danse sur glace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4018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Spectre concentré dans les basses fréquences (0,2-0,8 Hz) correspondant à un mouvement rythmé, fluide et continu.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280190" y="66096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transformée de Fourier révèle l'opposition fondamentale entre les deux disciplines :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explosivité versus continuité et rythme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9AB32-0532-3359-CA69-6B21CA0C67F7}"/>
              </a:ext>
            </a:extLst>
          </p:cNvPr>
          <p:cNvSpPr/>
          <p:nvPr/>
        </p:nvSpPr>
        <p:spPr>
          <a:xfrm>
            <a:off x="12598924" y="7645138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  <p:pic>
        <p:nvPicPr>
          <p:cNvPr id="2054" name="Picture 6" descr="La championne du monde de patinage artistique Denise Biellmann a inventé la  figure connue sous le nom de pirouette Biellmann. | Quipoquiz">
            <a:extLst>
              <a:ext uri="{FF2B5EF4-FFF2-40B4-BE49-F238E27FC236}">
                <a16:creationId xmlns:a16="http://schemas.microsoft.com/office/drawing/2014/main" id="{B8FBF89B-CC54-7ADD-0B15-EC06A9E50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61" r="18930"/>
          <a:stretch/>
        </p:blipFill>
        <p:spPr bwMode="auto">
          <a:xfrm>
            <a:off x="536709" y="508000"/>
            <a:ext cx="4660639" cy="72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FC974-BD4F-3282-199E-DCFCD90DD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244E3A-6E73-F238-8BB5-6B038EF97896}"/>
              </a:ext>
            </a:extLst>
          </p:cNvPr>
          <p:cNvSpPr/>
          <p:nvPr/>
        </p:nvSpPr>
        <p:spPr>
          <a:xfrm>
            <a:off x="12598924" y="7645138"/>
            <a:ext cx="1956062" cy="542041"/>
          </a:xfrm>
          <a:prstGeom prst="rect">
            <a:avLst/>
          </a:prstGeom>
          <a:solidFill>
            <a:srgbClr val="241631"/>
          </a:solidFill>
          <a:ln>
            <a:solidFill>
              <a:srgbClr val="24163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7756C884-CDCD-E2F9-81DB-01AE9B3B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655502" y="2086116"/>
            <a:ext cx="167319" cy="4209939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99678F99-C3D1-2664-B8B1-F5CDAF14BFA7}"/>
              </a:ext>
            </a:extLst>
          </p:cNvPr>
          <p:cNvSpPr/>
          <p:nvPr/>
        </p:nvSpPr>
        <p:spPr>
          <a:xfrm>
            <a:off x="9352533" y="9452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Amplitude max &gt;25 000 au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voisinage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de 0 Hz</a:t>
            </a:r>
            <a:endParaRPr lang="en-US" sz="175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56DB2856-0DB8-A1DE-66FD-572E16E120F3}"/>
              </a:ext>
            </a:extLst>
          </p:cNvPr>
          <p:cNvSpPr/>
          <p:nvPr/>
        </p:nvSpPr>
        <p:spPr>
          <a:xfrm>
            <a:off x="10281447" y="138388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1F41B534-BE71-2262-8BE0-AAAE1BCA1558}"/>
              </a:ext>
            </a:extLst>
          </p:cNvPr>
          <p:cNvSpPr/>
          <p:nvPr/>
        </p:nvSpPr>
        <p:spPr>
          <a:xfrm>
            <a:off x="9352532" y="1703370"/>
            <a:ext cx="3937716" cy="113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Pic à très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basse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fréquence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puis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décroissance</a:t>
            </a:r>
            <a:endParaRPr lang="en-US" sz="1750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>
              <a:lnSpc>
                <a:spcPts val="2850"/>
              </a:lnSpc>
              <a:buSzPct val="100000"/>
            </a:pP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rapide</a:t>
            </a:r>
            <a:endParaRPr lang="en-US" sz="1750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Energie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concentrée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&lt; 1Hz,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avec des 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fluctuations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jusqu’à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2 Hz</a:t>
            </a: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77E6320F-F1CD-03E5-0D30-4F120BE42A1D}"/>
              </a:ext>
            </a:extLst>
          </p:cNvPr>
          <p:cNvSpPr/>
          <p:nvPr/>
        </p:nvSpPr>
        <p:spPr>
          <a:xfrm>
            <a:off x="9352533" y="51548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Pic à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basse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fréquence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moins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marqué</a:t>
            </a:r>
            <a:endParaRPr lang="en-US" sz="175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71C2A7CA-FAC2-A27D-C97A-CD47137EA93E}"/>
              </a:ext>
            </a:extLst>
          </p:cNvPr>
          <p:cNvSpPr/>
          <p:nvPr/>
        </p:nvSpPr>
        <p:spPr>
          <a:xfrm>
            <a:off x="9352533" y="5973817"/>
            <a:ext cx="5202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Energies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concentrée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&lt; 1 Hz,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mais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plus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étalée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et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régulière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jusqu’à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2 Hz</a:t>
            </a:r>
            <a:endParaRPr lang="en-US" sz="175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A8D0C0B0-788F-026B-3FC1-D9D12B7D8C58}"/>
              </a:ext>
            </a:extLst>
          </p:cNvPr>
          <p:cNvSpPr/>
          <p:nvPr/>
        </p:nvSpPr>
        <p:spPr>
          <a:xfrm>
            <a:off x="9352533" y="453334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Amplitude max ≈ 8 000,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soit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3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fois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plus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faible</a:t>
            </a:r>
            <a:endParaRPr lang="en-US" sz="175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4ECAF2-6B1D-2C9A-0835-87706C9D69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32" r="9846"/>
          <a:stretch>
            <a:fillRect/>
          </a:stretch>
        </p:blipFill>
        <p:spPr>
          <a:xfrm>
            <a:off x="280859" y="4206579"/>
            <a:ext cx="8631787" cy="372129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E5AB21-8AD4-A723-05F7-95D4D3485D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51" r="10096"/>
          <a:stretch>
            <a:fillRect/>
          </a:stretch>
        </p:blipFill>
        <p:spPr>
          <a:xfrm>
            <a:off x="280859" y="313990"/>
            <a:ext cx="8631788" cy="36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2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793</Words>
  <Application>Microsoft Office PowerPoint</Application>
  <PresentationFormat>Personnalisé</PresentationFormat>
  <Paragraphs>120</Paragraphs>
  <Slides>12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Inconsolata Bold</vt:lpstr>
      <vt:lpstr>Inconsolata Light</vt:lpstr>
      <vt:lpstr>Fira Sans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Chandramohan, Lakshana</dc:creator>
  <cp:lastModifiedBy>Carla Molinié</cp:lastModifiedBy>
  <cp:revision>5</cp:revision>
  <dcterms:created xsi:type="dcterms:W3CDTF">2025-11-29T13:43:12Z</dcterms:created>
  <dcterms:modified xsi:type="dcterms:W3CDTF">2025-11-30T15:35:58Z</dcterms:modified>
</cp:coreProperties>
</file>